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1" r:id="rId28"/>
    <p:sldId id="303" r:id="rId29"/>
    <p:sldId id="304" r:id="rId30"/>
    <p:sldId id="305" r:id="rId31"/>
    <p:sldId id="306" r:id="rId32"/>
    <p:sldId id="308" r:id="rId33"/>
    <p:sldId id="307" r:id="rId34"/>
    <p:sldId id="309" r:id="rId35"/>
    <p:sldId id="310" r:id="rId36"/>
    <p:sldId id="312" r:id="rId37"/>
    <p:sldId id="313" r:id="rId38"/>
    <p:sldId id="314" r:id="rId39"/>
    <p:sldId id="3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7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930E-D43E-4454-BFBC-7AC85DBA1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37B30-8CB6-4B55-A991-B3B5B9B84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C646-2238-4214-B6CC-324A0AE2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07E5-AB0F-4E38-B8AC-A3217B89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AAB3-37AB-4E6E-91A2-9C471DC8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22E1-BE73-40B8-A5E1-AFF46A04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5A85-6645-4945-B2AD-779CFA37E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D469-1A2F-486A-96FA-B58F04DF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74A03-E5F3-4920-996D-FA4C45F6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E1DE4-BAFE-44A4-914B-C106C3F9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8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BD040-3BA9-4DE3-BBB4-95C8B4BF6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63F9C-C6F2-481A-9559-B349D31BD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2EC0-503F-47FA-9C28-37F3A328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7D803-1A8F-44F6-9510-6CB5D6D3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C622-44E8-449F-9121-654C6563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9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8D18-F37F-4273-8223-E05036D7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8AB4-1269-455A-B773-32B819A3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F9FD-AD7E-41D8-82AE-EEEE62B9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B544-0D24-492B-AA8D-583F5D5B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E96D-5CB8-4F52-AD9B-0CFB7FFD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3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4AAA-6173-4D07-9585-4BC28676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B39B8-91AE-454E-85F7-C6586FBA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6A09-FF60-44F4-A954-F41FBE2C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2C5A-7042-4E76-A3DA-5E03AE71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740F-5B8E-40BE-BF96-34780898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62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7DBF-E230-4962-ABC7-5933F243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B59A-00F4-45BC-8426-1B5CCAB75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A90CD-B2F4-4F17-915C-2B5B24489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C83B8-7D33-4D0C-AC51-DADEC075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4C3C-0D1A-47DD-AFA9-6D1302E6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9A194-B663-4F6D-94C4-594E84CC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15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189-A584-43C6-9C49-CEC503B7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38801-E87E-4398-8C93-D527195B0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304BA-1CC0-43A7-B620-173EBEBC4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4F10C-DB5A-4C7E-8F8F-B404903EE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FB40B-CE64-4363-8CEC-9A9620B9F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D71E6-811D-4865-B52F-70DE105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3692E-AE9B-45A2-AF7F-93052999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207A6-00B5-465D-979F-DB18A685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6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39E-EE2A-42A5-BEB1-137D3B89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7068-3DD8-4081-A8B7-2908A5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C4A09-D63F-4EF6-B7BA-76BC35D9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BA946-6BE7-4633-833A-FC5094BE7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0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A7E06C-8BB5-49D4-90CB-DC6BE784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B9B11-B8C5-4F27-9E31-E22002F8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BAC7-79D6-447E-A972-C0FB4475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5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8BAF-D274-4A30-8E32-DF74A9C5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F1FA-6BDB-4D85-8BA1-ECB140D7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97372-9C82-46C1-ADF3-394CFCF1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D7E02-57AB-42B8-B1A1-7FBAFC24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49C8-4FAF-4708-9D66-E4DE3CC5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01901-5174-4137-B4C6-092FC931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38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129-F905-4DBF-BA24-4FA4D93C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D5789-64D9-431D-A1E0-D98A6D5EE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93816-6462-4A3E-AF6D-CC45F7B8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3A800-D425-4891-982D-616C6997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8F38A-3E1C-47E7-900D-7381D990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A9061-8EB8-448F-90A6-579C29AB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42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D3CBC-C32B-43B4-85B7-E7D9168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8E323-D22D-406D-9C9C-2441965A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1336"/>
            <a:ext cx="10515600" cy="443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8260-8D0D-4765-A3C7-EAC8C127F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F6C6A-2EBF-405D-9BE6-9592931FC613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13B7-2972-41FC-8E41-5CB6C8744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2997-113A-4778-AC87-38B3D0C02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33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9FEE-1F0C-45D0-811A-9AB2FF019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More Style With 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64990-10A7-4CF4-B951-4CDBA7425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Peter Blanchfield</a:t>
            </a:r>
          </a:p>
        </p:txBody>
      </p:sp>
    </p:spTree>
    <p:extLst>
      <p:ext uri="{BB962C8B-B14F-4D97-AF65-F5344CB8AC3E}">
        <p14:creationId xmlns:p14="http://schemas.microsoft.com/office/powerpoint/2010/main" val="69090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3135-32E2-4846-86F8-ED089A38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copied the internal one</a:t>
            </a:r>
          </a:p>
        </p:txBody>
      </p:sp>
    </p:spTree>
    <p:extLst>
      <p:ext uri="{BB962C8B-B14F-4D97-AF65-F5344CB8AC3E}">
        <p14:creationId xmlns:p14="http://schemas.microsoft.com/office/powerpoint/2010/main" val="221403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7927-0B0D-47AD-89F5-1283A748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here I am</a:t>
            </a:r>
          </a:p>
        </p:txBody>
      </p:sp>
    </p:spTree>
    <p:extLst>
      <p:ext uri="{BB962C8B-B14F-4D97-AF65-F5344CB8AC3E}">
        <p14:creationId xmlns:p14="http://schemas.microsoft.com/office/powerpoint/2010/main" val="230649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2E3A-6604-4F30-AF1F-2348D514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 am going to push my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E71C56-9EFF-4797-84B5-1FBE4BDAF9D2}"/>
              </a:ext>
            </a:extLst>
          </p:cNvPr>
          <p:cNvGrpSpPr/>
          <p:nvPr/>
        </p:nvGrpSpPr>
        <p:grpSpPr>
          <a:xfrm>
            <a:off x="3216925" y="2115239"/>
            <a:ext cx="4296579" cy="4054207"/>
            <a:chOff x="3216925" y="2115239"/>
            <a:chExt cx="4296579" cy="40542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F1641F5-3FF6-4C1F-8081-3938C7D170CE}"/>
                </a:ext>
              </a:extLst>
            </p:cNvPr>
            <p:cNvSpPr/>
            <p:nvPr/>
          </p:nvSpPr>
          <p:spPr>
            <a:xfrm>
              <a:off x="3216925" y="2115239"/>
              <a:ext cx="4296579" cy="4054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2AA83ECB-E502-4071-92EE-98301DC88C93}"/>
                </a:ext>
              </a:extLst>
            </p:cNvPr>
            <p:cNvSpPr/>
            <p:nvPr/>
          </p:nvSpPr>
          <p:spPr>
            <a:xfrm rot="16200000">
              <a:off x="5015431" y="3324340"/>
              <a:ext cx="820756" cy="3183872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24B66B-237A-4B94-BC7C-810DCDA5CD11}"/>
                </a:ext>
              </a:extLst>
            </p:cNvPr>
            <p:cNvSpPr/>
            <p:nvPr/>
          </p:nvSpPr>
          <p:spPr>
            <a:xfrm>
              <a:off x="4179065" y="2865763"/>
              <a:ext cx="627962" cy="5756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674AB8-8219-4769-B6CE-00722122BC77}"/>
                </a:ext>
              </a:extLst>
            </p:cNvPr>
            <p:cNvSpPr/>
            <p:nvPr/>
          </p:nvSpPr>
          <p:spPr>
            <a:xfrm>
              <a:off x="5854547" y="2853369"/>
              <a:ext cx="627962" cy="5756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4E3073E-E4BC-4105-861F-F88399BD9942}"/>
                </a:ext>
              </a:extLst>
            </p:cNvPr>
            <p:cNvSpPr/>
            <p:nvPr/>
          </p:nvSpPr>
          <p:spPr>
            <a:xfrm>
              <a:off x="4331465" y="3018163"/>
              <a:ext cx="295619" cy="2097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81723A-B983-4D18-BF01-AFBBBA4D306B}"/>
                </a:ext>
              </a:extLst>
            </p:cNvPr>
            <p:cNvSpPr/>
            <p:nvPr/>
          </p:nvSpPr>
          <p:spPr>
            <a:xfrm>
              <a:off x="6012456" y="3036294"/>
              <a:ext cx="295619" cy="2097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D63F5B5-E67F-43ED-B588-8716655DE34B}"/>
                </a:ext>
              </a:extLst>
            </p:cNvPr>
            <p:cNvSpPr/>
            <p:nvPr/>
          </p:nvSpPr>
          <p:spPr>
            <a:xfrm>
              <a:off x="4946573" y="3591499"/>
              <a:ext cx="716097" cy="914398"/>
            </a:xfrm>
            <a:prstGeom prst="downArrow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9154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415CEE-0FBF-4153-9355-CAA03C6E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488D2-094F-4723-8915-6179F1E49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336"/>
            <a:ext cx="5639718" cy="4435627"/>
          </a:xfrm>
        </p:spPr>
        <p:txBody>
          <a:bodyPr/>
          <a:lstStyle/>
          <a:p>
            <a:r>
              <a:rPr lang="en-GB" dirty="0"/>
              <a:t>Our very minimum level of documentation is to comment</a:t>
            </a:r>
          </a:p>
          <a:p>
            <a:r>
              <a:rPr lang="en-GB" dirty="0"/>
              <a:t>We should do this even in the style sheet</a:t>
            </a:r>
          </a:p>
          <a:p>
            <a:r>
              <a:rPr lang="en-GB" dirty="0"/>
              <a:t>The html comment is surrounded by</a:t>
            </a:r>
          </a:p>
          <a:p>
            <a:pPr marL="457200" lvl="1" indent="0">
              <a:buNone/>
            </a:pPr>
            <a:r>
              <a:rPr lang="en-GB" sz="2400" dirty="0"/>
              <a:t>&lt;!--   then the comments --&gt;</a:t>
            </a:r>
          </a:p>
          <a:p>
            <a:r>
              <a:rPr lang="en-GB" dirty="0"/>
              <a:t>We comment the </a:t>
            </a:r>
            <a:r>
              <a:rPr lang="en-GB" dirty="0" err="1"/>
              <a:t>css</a:t>
            </a:r>
            <a:r>
              <a:rPr lang="en-GB" dirty="0"/>
              <a:t> within /* comments here */</a:t>
            </a:r>
          </a:p>
          <a:p>
            <a:pPr lvl="1"/>
            <a:r>
              <a:rPr lang="en-GB" dirty="0"/>
              <a:t>So many styles to remember</a:t>
            </a:r>
          </a:p>
          <a:p>
            <a:pPr lvl="1"/>
            <a:r>
              <a:rPr lang="en-GB" dirty="0"/>
              <a:t>You need to think about maintenance even as you develop</a:t>
            </a:r>
          </a:p>
          <a:p>
            <a:pPr lvl="1"/>
            <a:r>
              <a:rPr lang="en-GB" dirty="0"/>
              <a:t>So comment anything that is not completely clear</a:t>
            </a:r>
          </a:p>
        </p:txBody>
      </p:sp>
    </p:spTree>
    <p:extLst>
      <p:ext uri="{BB962C8B-B14F-4D97-AF65-F5344CB8AC3E}">
        <p14:creationId xmlns:p14="http://schemas.microsoft.com/office/powerpoint/2010/main" val="389817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F92D-BD1A-4C6E-81CD-AD06C59E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CA667-2167-43E5-A7D1-E50F21E50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colour whole body with one background but we can also colour specific parts with a different colour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09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FD4A-6014-44D3-BF8C-87639255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 to now we have seen background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2B23-70A5-4FFF-87BA-8313B963D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there is also</a:t>
            </a:r>
          </a:p>
          <a:p>
            <a:pPr lvl="1"/>
            <a:r>
              <a:rPr lang="en-GB" dirty="0"/>
              <a:t>background-image</a:t>
            </a:r>
          </a:p>
          <a:p>
            <a:pPr lvl="1"/>
            <a:r>
              <a:rPr lang="en-GB" dirty="0"/>
              <a:t>background-repeat</a:t>
            </a:r>
          </a:p>
          <a:p>
            <a:pPr lvl="1"/>
            <a:r>
              <a:rPr lang="en-GB" dirty="0"/>
              <a:t>background-attachment</a:t>
            </a:r>
          </a:p>
          <a:p>
            <a:pPr lvl="1"/>
            <a:r>
              <a:rPr lang="en-GB" dirty="0"/>
              <a:t>background-position</a:t>
            </a:r>
          </a:p>
          <a:p>
            <a:r>
              <a:rPr lang="en-GB" dirty="0"/>
              <a:t>Background-</a:t>
            </a:r>
            <a:r>
              <a:rPr lang="en-GB" dirty="0" err="1"/>
              <a:t>color</a:t>
            </a:r>
            <a:r>
              <a:rPr lang="en-GB" dirty="0"/>
              <a:t> does have an opacity value</a:t>
            </a:r>
          </a:p>
          <a:p>
            <a:pPr lvl="1"/>
            <a:r>
              <a:rPr lang="en-GB" dirty="0"/>
              <a:t>That sets the transparency</a:t>
            </a:r>
          </a:p>
          <a:p>
            <a:pPr lvl="1"/>
            <a:r>
              <a:rPr lang="en-GB" dirty="0"/>
              <a:t>This acts the same way as the ‘a’ value in </a:t>
            </a:r>
            <a:r>
              <a:rPr lang="en-GB" dirty="0" err="1"/>
              <a:t>rgba</a:t>
            </a:r>
            <a:r>
              <a:rPr lang="en-GB" dirty="0"/>
              <a:t> – used in colouring one of my backgrounds earlier </a:t>
            </a:r>
          </a:p>
          <a:p>
            <a:r>
              <a:rPr lang="en-GB" dirty="0"/>
              <a:t>Background-image is fairly obvious</a:t>
            </a:r>
          </a:p>
          <a:p>
            <a:pPr lvl="1"/>
            <a:r>
              <a:rPr lang="en-GB" dirty="0"/>
              <a:t>background-image: </a:t>
            </a:r>
            <a:r>
              <a:rPr lang="en-GB" dirty="0" err="1"/>
              <a:t>url</a:t>
            </a:r>
            <a:r>
              <a:rPr lang="en-GB" dirty="0"/>
              <a:t>(“image.jpg”); /*or whatever type of image*/</a:t>
            </a:r>
          </a:p>
          <a:p>
            <a:pPr lvl="1"/>
            <a:r>
              <a:rPr lang="en-GB" dirty="0"/>
              <a:t>Be careful what you use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58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329C-BA5D-4F14-8EE5-AC2964EA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used a new branch for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F391-0E3C-4D6F-8643-3C9DC445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am going to try something that might not be good. </a:t>
            </a:r>
          </a:p>
          <a:p>
            <a:r>
              <a:rPr lang="en-GB" dirty="0"/>
              <a:t>Its always a good idea to make a new branch to try something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83EE3-4B2A-478B-AFA4-84263EFB151D}"/>
              </a:ext>
            </a:extLst>
          </p:cNvPr>
          <p:cNvSpPr txBox="1"/>
          <p:nvPr/>
        </p:nvSpPr>
        <p:spPr>
          <a:xfrm>
            <a:off x="9077899" y="2721166"/>
            <a:ext cx="1707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backgrounds just don’t work so well.</a:t>
            </a:r>
          </a:p>
          <a:p>
            <a:r>
              <a:rPr lang="en-GB" dirty="0"/>
              <a:t>Though most of this one is not really good for other reasons as well.</a:t>
            </a:r>
          </a:p>
        </p:txBody>
      </p:sp>
    </p:spTree>
    <p:extLst>
      <p:ext uri="{BB962C8B-B14F-4D97-AF65-F5344CB8AC3E}">
        <p14:creationId xmlns:p14="http://schemas.microsoft.com/office/powerpoint/2010/main" val="147510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9F2-FF36-4F2C-9672-0C9C2D6D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one any better?</a:t>
            </a:r>
          </a:p>
        </p:txBody>
      </p:sp>
    </p:spTree>
    <p:extLst>
      <p:ext uri="{BB962C8B-B14F-4D97-AF65-F5344CB8AC3E}">
        <p14:creationId xmlns:p14="http://schemas.microsoft.com/office/powerpoint/2010/main" val="91637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2C43-6451-4D16-893C-BA36C6C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 maybe this</a:t>
            </a:r>
          </a:p>
        </p:txBody>
      </p:sp>
    </p:spTree>
    <p:extLst>
      <p:ext uri="{BB962C8B-B14F-4D97-AF65-F5344CB8AC3E}">
        <p14:creationId xmlns:p14="http://schemas.microsoft.com/office/powerpoint/2010/main" val="369944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EE28-1EF3-4E66-844F-DB31ED1D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(many) backgrounds are only meant as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E934-B66A-4DB8-BDEC-18A12EF2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could have a small image that you want to repeat across or down the page</a:t>
            </a:r>
          </a:p>
          <a:p>
            <a:pPr lvl="1"/>
            <a:r>
              <a:rPr lang="en-GB" dirty="0"/>
              <a:t>Say as a banner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86CAF-F929-4403-8D82-46D42CBC73EF}"/>
              </a:ext>
            </a:extLst>
          </p:cNvPr>
          <p:cNvSpPr/>
          <p:nvPr/>
        </p:nvSpPr>
        <p:spPr>
          <a:xfrm>
            <a:off x="3727269" y="2934789"/>
            <a:ext cx="2368731" cy="20116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6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B72-E086-4AC8-9113-509D433B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already started doing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A974-16D1-40CE-A662-020DCAA3D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a reminder</a:t>
            </a:r>
          </a:p>
          <a:p>
            <a:pPr lvl="1"/>
            <a:r>
              <a:rPr lang="en-GB" dirty="0"/>
              <a:t>We learned about</a:t>
            </a:r>
          </a:p>
          <a:p>
            <a:pPr lvl="2"/>
            <a:r>
              <a:rPr lang="en-GB" dirty="0"/>
              <a:t>Text colour</a:t>
            </a:r>
          </a:p>
          <a:p>
            <a:pPr lvl="2"/>
            <a:r>
              <a:rPr lang="en-GB" dirty="0"/>
              <a:t>Font-family</a:t>
            </a:r>
          </a:p>
          <a:p>
            <a:pPr lvl="2"/>
            <a:r>
              <a:rPr lang="en-GB" dirty="0"/>
              <a:t>And even a special effect of a shadow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211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187E-1FE6-417B-9536-F4D1205F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we just use it as a background we get</a:t>
            </a:r>
          </a:p>
        </p:txBody>
      </p:sp>
    </p:spTree>
    <p:extLst>
      <p:ext uri="{BB962C8B-B14F-4D97-AF65-F5344CB8AC3E}">
        <p14:creationId xmlns:p14="http://schemas.microsoft.com/office/powerpoint/2010/main" val="272945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798B-F681-4976-90F6-04D85FD2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image repeats horizontally but also vertically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8D5EB-9A4C-49E3-87B9-157DABA6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</a:t>
            </a:r>
          </a:p>
          <a:p>
            <a:pPr marL="0" indent="0">
              <a:buNone/>
            </a:pPr>
            <a:r>
              <a:rPr lang="en-GB" dirty="0"/>
              <a:t> background-repeat: repeat-x;</a:t>
            </a:r>
          </a:p>
          <a:p>
            <a:r>
              <a:rPr lang="en-GB" dirty="0"/>
              <a:t>Under the background image</a:t>
            </a:r>
          </a:p>
          <a:p>
            <a:pPr marL="0" indent="0">
              <a:buNone/>
            </a:pPr>
            <a:r>
              <a:rPr lang="en-GB" dirty="0"/>
              <a:t>Statement changes the output</a:t>
            </a:r>
          </a:p>
          <a:p>
            <a:pPr marL="0" indent="0">
              <a:buNone/>
            </a:pPr>
            <a:r>
              <a:rPr lang="en-GB" dirty="0"/>
              <a:t>So that there is no vertical repeat</a:t>
            </a:r>
          </a:p>
        </p:txBody>
      </p:sp>
    </p:spTree>
    <p:extLst>
      <p:ext uri="{BB962C8B-B14F-4D97-AF65-F5344CB8AC3E}">
        <p14:creationId xmlns:p14="http://schemas.microsoft.com/office/powerpoint/2010/main" val="3947454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9328-F3C0-405C-B1DB-725EAF74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98675-8AA1-4C1A-9233-A48E4D56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D6176-B14A-4258-A728-42E599683237}"/>
              </a:ext>
            </a:extLst>
          </p:cNvPr>
          <p:cNvSpPr/>
          <p:nvPr/>
        </p:nvSpPr>
        <p:spPr>
          <a:xfrm rot="16200000">
            <a:off x="963521" y="3027257"/>
            <a:ext cx="2368731" cy="20116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23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A51-AE82-4E6C-8959-8C7E7DEF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Produces </a:t>
            </a:r>
          </a:p>
        </p:txBody>
      </p:sp>
    </p:spTree>
    <p:extLst>
      <p:ext uri="{BB962C8B-B14F-4D97-AF65-F5344CB8AC3E}">
        <p14:creationId xmlns:p14="http://schemas.microsoft.com/office/powerpoint/2010/main" val="2305243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A51-AE82-4E6C-8959-8C7E7DEF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background-repeat: repeat-y; Produces </a:t>
            </a:r>
          </a:p>
        </p:txBody>
      </p:sp>
    </p:spTree>
    <p:extLst>
      <p:ext uri="{BB962C8B-B14F-4D97-AF65-F5344CB8AC3E}">
        <p14:creationId xmlns:p14="http://schemas.microsoft.com/office/powerpoint/2010/main" val="322579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A51-AE82-4E6C-8959-8C7E7DEF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background-repeat: no-repeat; Produces </a:t>
            </a:r>
          </a:p>
        </p:txBody>
      </p:sp>
    </p:spTree>
    <p:extLst>
      <p:ext uri="{BB962C8B-B14F-4D97-AF65-F5344CB8AC3E}">
        <p14:creationId xmlns:p14="http://schemas.microsoft.com/office/powerpoint/2010/main" val="204640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061A-D9A5-4C29-922D-CEC70202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 course we could do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26408-7BB7-4C65-9A6C-4D2BA3A4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any specific section or division in the pages</a:t>
            </a:r>
          </a:p>
        </p:txBody>
      </p:sp>
    </p:spTree>
    <p:extLst>
      <p:ext uri="{BB962C8B-B14F-4D97-AF65-F5344CB8AC3E}">
        <p14:creationId xmlns:p14="http://schemas.microsoft.com/office/powerpoint/2010/main" val="116729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B335-AD68-48AA-8371-3D74519A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make a more fun image for 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992B-2E23-4A94-9E6E-D3320CEA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And make it stay in the right top as the page scrolls</a:t>
            </a:r>
          </a:p>
          <a:p>
            <a:r>
              <a:rPr lang="en-GB" dirty="0"/>
              <a:t>To demo this I might need to add a bit of video or something</a:t>
            </a:r>
          </a:p>
          <a:p>
            <a:r>
              <a:rPr lang="en-GB" dirty="0"/>
              <a:t>Here is my code version 1: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7ECA9-809E-4FF3-9CAF-D09D6200AB3A}"/>
              </a:ext>
            </a:extLst>
          </p:cNvPr>
          <p:cNvSpPr txBox="1"/>
          <p:nvPr/>
        </p:nvSpPr>
        <p:spPr>
          <a:xfrm>
            <a:off x="2552272" y="3015000"/>
            <a:ext cx="88871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&lt;title&gt;CSS Background Example&lt;/title&gt;</a:t>
            </a:r>
          </a:p>
          <a:p>
            <a:r>
              <a:rPr lang="en-GB" sz="2200" dirty="0"/>
              <a:t>&lt;!--&lt;link </a:t>
            </a:r>
            <a:r>
              <a:rPr lang="en-GB" sz="2200" dirty="0" err="1"/>
              <a:t>href</a:t>
            </a:r>
            <a:r>
              <a:rPr lang="en-GB" sz="2200" dirty="0"/>
              <a:t>="simple.css" </a:t>
            </a:r>
            <a:r>
              <a:rPr lang="en-GB" sz="2200" dirty="0" err="1"/>
              <a:t>rel</a:t>
            </a:r>
            <a:r>
              <a:rPr lang="en-GB" sz="2200" dirty="0"/>
              <a:t>="stylesheet" type="text/</a:t>
            </a:r>
            <a:r>
              <a:rPr lang="en-GB" sz="2200" dirty="0" err="1"/>
              <a:t>css</a:t>
            </a:r>
            <a:r>
              <a:rPr lang="en-GB" sz="2200" dirty="0"/>
              <a:t>"&gt;--&gt;</a:t>
            </a:r>
          </a:p>
          <a:p>
            <a:r>
              <a:rPr lang="en-GB" sz="2200" dirty="0"/>
              <a:t>	&lt;link </a:t>
            </a:r>
            <a:r>
              <a:rPr lang="en-GB" sz="2200" dirty="0" err="1"/>
              <a:t>rel</a:t>
            </a:r>
            <a:r>
              <a:rPr lang="en-GB" sz="2200" dirty="0"/>
              <a:t>="shortcut icon" </a:t>
            </a:r>
            <a:r>
              <a:rPr lang="en-GB" sz="2200" dirty="0" err="1"/>
              <a:t>href</a:t>
            </a:r>
            <a:r>
              <a:rPr lang="en-GB" sz="2200" dirty="0"/>
              <a:t>="../images/favicon.ico" /&gt;</a:t>
            </a:r>
          </a:p>
          <a:p>
            <a:r>
              <a:rPr lang="en-GB" sz="2200" dirty="0"/>
              <a:t>    &lt;style&gt;</a:t>
            </a:r>
          </a:p>
          <a:p>
            <a:r>
              <a:rPr lang="en-GB" sz="2200" dirty="0"/>
              <a:t>         body {</a:t>
            </a:r>
          </a:p>
          <a:p>
            <a:r>
              <a:rPr lang="en-GB" sz="2200" dirty="0"/>
              <a:t>            background-image: </a:t>
            </a:r>
            <a:r>
              <a:rPr lang="en-GB" sz="2200" dirty="0" err="1"/>
              <a:t>url</a:t>
            </a:r>
            <a:r>
              <a:rPr lang="en-GB" sz="2200" dirty="0"/>
              <a:t>("sparkle.png");</a:t>
            </a:r>
          </a:p>
          <a:p>
            <a:r>
              <a:rPr lang="en-GB" sz="2200" dirty="0"/>
              <a:t>            background-repeat: no-repeat;</a:t>
            </a:r>
          </a:p>
          <a:p>
            <a:r>
              <a:rPr lang="en-GB" sz="2200" dirty="0"/>
              <a:t>            background-position: right top;</a:t>
            </a:r>
          </a:p>
          <a:p>
            <a:r>
              <a:rPr lang="en-GB" sz="2200" dirty="0"/>
              <a:t>        }</a:t>
            </a:r>
          </a:p>
          <a:p>
            <a:r>
              <a:rPr lang="en-GB" sz="2200" dirty="0"/>
              <a:t>   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54089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5929-B2C1-4A46-91FC-775638E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 it is the picture does not scroll when I scroll down</a:t>
            </a:r>
          </a:p>
        </p:txBody>
      </p:sp>
    </p:spTree>
    <p:extLst>
      <p:ext uri="{BB962C8B-B14F-4D97-AF65-F5344CB8AC3E}">
        <p14:creationId xmlns:p14="http://schemas.microsoft.com/office/powerpoint/2010/main" val="3675901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B335-AD68-48AA-8371-3D74519A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make a more fun image for 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992B-2E23-4A94-9E6E-D3320CEA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background-attachment: fixed; makes a lot of difference</a:t>
            </a:r>
          </a:p>
          <a:p>
            <a:r>
              <a:rPr lang="en-GB" dirty="0"/>
              <a:t>Here is my code version 2: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7ECA9-809E-4FF3-9CAF-D09D6200AB3A}"/>
              </a:ext>
            </a:extLst>
          </p:cNvPr>
          <p:cNvSpPr txBox="1"/>
          <p:nvPr/>
        </p:nvSpPr>
        <p:spPr>
          <a:xfrm>
            <a:off x="2562547" y="2676446"/>
            <a:ext cx="888714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&lt;title&gt;CSS Background Example&lt;/title&gt;</a:t>
            </a:r>
          </a:p>
          <a:p>
            <a:r>
              <a:rPr lang="en-GB" sz="2200" dirty="0"/>
              <a:t>&lt;!--&lt;link </a:t>
            </a:r>
            <a:r>
              <a:rPr lang="en-GB" sz="2200" dirty="0" err="1"/>
              <a:t>href</a:t>
            </a:r>
            <a:r>
              <a:rPr lang="en-GB" sz="2200" dirty="0"/>
              <a:t>="simple.css" </a:t>
            </a:r>
            <a:r>
              <a:rPr lang="en-GB" sz="2200" dirty="0" err="1"/>
              <a:t>rel</a:t>
            </a:r>
            <a:r>
              <a:rPr lang="en-GB" sz="2200" dirty="0"/>
              <a:t>="stylesheet" type="text/</a:t>
            </a:r>
            <a:r>
              <a:rPr lang="en-GB" sz="2200" dirty="0" err="1"/>
              <a:t>css</a:t>
            </a:r>
            <a:r>
              <a:rPr lang="en-GB" sz="2200" dirty="0"/>
              <a:t>"&gt;--&gt;</a:t>
            </a:r>
          </a:p>
          <a:p>
            <a:r>
              <a:rPr lang="en-GB" sz="2200" dirty="0"/>
              <a:t>	&lt;link </a:t>
            </a:r>
            <a:r>
              <a:rPr lang="en-GB" sz="2200" dirty="0" err="1"/>
              <a:t>rel</a:t>
            </a:r>
            <a:r>
              <a:rPr lang="en-GB" sz="2200" dirty="0"/>
              <a:t>="shortcut icon" </a:t>
            </a:r>
            <a:r>
              <a:rPr lang="en-GB" sz="2200" dirty="0" err="1"/>
              <a:t>href</a:t>
            </a:r>
            <a:r>
              <a:rPr lang="en-GB" sz="2200" dirty="0"/>
              <a:t>="../images/favicon.ico" /&gt;</a:t>
            </a:r>
          </a:p>
          <a:p>
            <a:r>
              <a:rPr lang="en-GB" sz="2200" dirty="0"/>
              <a:t>    &lt;style&gt;</a:t>
            </a:r>
          </a:p>
          <a:p>
            <a:r>
              <a:rPr lang="en-GB" sz="2200" dirty="0"/>
              <a:t>         body {</a:t>
            </a:r>
          </a:p>
          <a:p>
            <a:r>
              <a:rPr lang="en-GB" sz="2200" dirty="0"/>
              <a:t>            background-image: </a:t>
            </a:r>
            <a:r>
              <a:rPr lang="en-GB" sz="2200" dirty="0" err="1"/>
              <a:t>url</a:t>
            </a:r>
            <a:r>
              <a:rPr lang="en-GB" sz="2200" dirty="0"/>
              <a:t>("sparkle.png");</a:t>
            </a:r>
          </a:p>
          <a:p>
            <a:r>
              <a:rPr lang="en-GB" sz="2200" dirty="0"/>
              <a:t>            background-repeat: no-repeat;</a:t>
            </a:r>
          </a:p>
          <a:p>
            <a:r>
              <a:rPr lang="en-GB" sz="2200" dirty="0"/>
              <a:t>            background-position: right top;</a:t>
            </a:r>
          </a:p>
          <a:p>
            <a:r>
              <a:rPr lang="en-GB" sz="2200" dirty="0"/>
              <a:t>	background-attachment: fixed;</a:t>
            </a:r>
          </a:p>
          <a:p>
            <a:r>
              <a:rPr lang="en-GB" sz="2200" dirty="0"/>
              <a:t>        }</a:t>
            </a:r>
          </a:p>
          <a:p>
            <a:r>
              <a:rPr lang="en-GB" sz="2200" dirty="0"/>
              <a:t>   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30839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01539-CDD6-44AD-B72D-75B1C5F6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here is roughly what we did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EF8B39-78D1-405C-B291-F79E9057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made a repository on GitHub</a:t>
            </a:r>
          </a:p>
          <a:p>
            <a:r>
              <a:rPr lang="en-GB" dirty="0"/>
              <a:t>And then made a web page on local host with nothing in</a:t>
            </a:r>
          </a:p>
          <a:p>
            <a:r>
              <a:rPr lang="en-GB" dirty="0"/>
              <a:t>Then we added a title in the header</a:t>
            </a:r>
          </a:p>
          <a:p>
            <a:r>
              <a:rPr lang="en-GB" dirty="0"/>
              <a:t>And some &lt;h1&gt;, &lt;h&gt;, &lt;h3&gt; and &lt;p&gt; text</a:t>
            </a:r>
          </a:p>
          <a:p>
            <a:r>
              <a:rPr lang="en-GB" dirty="0"/>
              <a:t>Then we added some style elements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474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5929-B2C1-4A46-91FC-775638E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now it follows the scroll bar down</a:t>
            </a:r>
          </a:p>
        </p:txBody>
      </p:sp>
    </p:spTree>
    <p:extLst>
      <p:ext uri="{BB962C8B-B14F-4D97-AF65-F5344CB8AC3E}">
        <p14:creationId xmlns:p14="http://schemas.microsoft.com/office/powerpoint/2010/main" val="3536575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9E52-9738-4805-914C-2B0127D5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proof</a:t>
            </a:r>
          </a:p>
        </p:txBody>
      </p:sp>
    </p:spTree>
    <p:extLst>
      <p:ext uri="{BB962C8B-B14F-4D97-AF65-F5344CB8AC3E}">
        <p14:creationId xmlns:p14="http://schemas.microsoft.com/office/powerpoint/2010/main" val="102118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B211-EE3D-46CD-ACAE-1C6D87CF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also do the same on the left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865A9-DB22-4220-96A2-89326B4B6870}"/>
              </a:ext>
            </a:extLst>
          </p:cNvPr>
          <p:cNvSpPr txBox="1"/>
          <p:nvPr/>
        </p:nvSpPr>
        <p:spPr>
          <a:xfrm>
            <a:off x="966651" y="2151017"/>
            <a:ext cx="942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&lt;style&gt;</a:t>
            </a:r>
          </a:p>
          <a:p>
            <a:r>
              <a:rPr lang="en-GB" dirty="0"/>
              <a:t>         body {</a:t>
            </a:r>
          </a:p>
          <a:p>
            <a:r>
              <a:rPr lang="en-GB" dirty="0"/>
              <a:t>            background-image: </a:t>
            </a:r>
            <a:r>
              <a:rPr lang="en-GB" dirty="0" err="1"/>
              <a:t>url</a:t>
            </a:r>
            <a:r>
              <a:rPr lang="en-GB" dirty="0"/>
              <a:t>("sparkle.png");</a:t>
            </a:r>
          </a:p>
          <a:p>
            <a:r>
              <a:rPr lang="en-GB" dirty="0"/>
              <a:t>            background-repeat: no-repeat;</a:t>
            </a:r>
          </a:p>
          <a:p>
            <a:r>
              <a:rPr lang="en-GB" dirty="0"/>
              <a:t>            background-position: left;</a:t>
            </a:r>
          </a:p>
          <a:p>
            <a:r>
              <a:rPr lang="en-GB" dirty="0"/>
              <a:t>            background-attachment: fixed;</a:t>
            </a:r>
          </a:p>
          <a:p>
            <a:r>
              <a:rPr lang="en-GB" dirty="0"/>
              <a:t>            /*I had to move the text to the right by adding a margin*/</a:t>
            </a:r>
          </a:p>
          <a:p>
            <a:r>
              <a:rPr lang="en-GB" dirty="0"/>
              <a:t>            margin-left: 400px;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&lt;/style&gt;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63E-2323-4FB1-9781-7BE85376E7EA}"/>
              </a:ext>
            </a:extLst>
          </p:cNvPr>
          <p:cNvSpPr txBox="1"/>
          <p:nvPr/>
        </p:nvSpPr>
        <p:spPr>
          <a:xfrm>
            <a:off x="8011887" y="2211977"/>
            <a:ext cx="3341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Notice position is left not top left</a:t>
            </a:r>
          </a:p>
          <a:p>
            <a:r>
              <a:rPr lang="en-GB" sz="3600" dirty="0"/>
              <a:t>You can do top left</a:t>
            </a:r>
          </a:p>
        </p:txBody>
      </p:sp>
    </p:spTree>
    <p:extLst>
      <p:ext uri="{BB962C8B-B14F-4D97-AF65-F5344CB8AC3E}">
        <p14:creationId xmlns:p14="http://schemas.microsoft.com/office/powerpoint/2010/main" val="368872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B768-7B40-45F8-AE6B-726EE432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 scrolling left image</a:t>
            </a:r>
          </a:p>
        </p:txBody>
      </p:sp>
      <p:pic>
        <p:nvPicPr>
          <p:cNvPr id="3" name="nonscrollingleft">
            <a:hlinkClick r:id="" action="ppaction://media"/>
            <a:extLst>
              <a:ext uri="{FF2B5EF4-FFF2-40B4-BE49-F238E27FC236}">
                <a16:creationId xmlns:a16="http://schemas.microsoft.com/office/drawing/2014/main" id="{2FDD066A-0C69-4E4D-9302-1F0846356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158" y="1270595"/>
            <a:ext cx="8845550" cy="48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82F2-9392-410F-A953-7D1A3A2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do this with the </a:t>
            </a:r>
            <a:r>
              <a:rPr lang="en-GB" b="1" dirty="0"/>
              <a:t>background</a:t>
            </a:r>
            <a:r>
              <a:rPr lang="en-GB" dirty="0"/>
              <a:t> shorthand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2DEC2-FF7A-4F86-AE11-113ACE7A362B}"/>
              </a:ext>
            </a:extLst>
          </p:cNvPr>
          <p:cNvSpPr txBox="1"/>
          <p:nvPr/>
        </p:nvSpPr>
        <p:spPr>
          <a:xfrm>
            <a:off x="923108" y="1558456"/>
            <a:ext cx="6757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&lt;style&gt;</a:t>
            </a:r>
          </a:p>
          <a:p>
            <a:r>
              <a:rPr lang="en-GB" dirty="0"/>
              <a:t>    /*</a:t>
            </a:r>
          </a:p>
          <a:p>
            <a:r>
              <a:rPr lang="en-GB" dirty="0"/>
              <a:t>    shorthand order</a:t>
            </a:r>
          </a:p>
          <a:p>
            <a:r>
              <a:rPr lang="en-GB" dirty="0"/>
              <a:t>    background-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    background-image</a:t>
            </a:r>
          </a:p>
          <a:p>
            <a:r>
              <a:rPr lang="en-GB" dirty="0"/>
              <a:t>    background-repeat</a:t>
            </a:r>
          </a:p>
          <a:p>
            <a:r>
              <a:rPr lang="en-GB" dirty="0"/>
              <a:t>    background-attachment</a:t>
            </a:r>
          </a:p>
          <a:p>
            <a:r>
              <a:rPr lang="en-GB" dirty="0"/>
              <a:t>    background-position</a:t>
            </a:r>
          </a:p>
          <a:p>
            <a:r>
              <a:rPr lang="en-GB" dirty="0"/>
              <a:t>    */</a:t>
            </a:r>
          </a:p>
          <a:p>
            <a:r>
              <a:rPr lang="en-GB" dirty="0"/>
              <a:t>         body {</a:t>
            </a:r>
          </a:p>
          <a:p>
            <a:r>
              <a:rPr lang="en-GB" dirty="0"/>
              <a:t>             background: #ffff </a:t>
            </a:r>
            <a:r>
              <a:rPr lang="en-GB" dirty="0" err="1"/>
              <a:t>url</a:t>
            </a:r>
            <a:r>
              <a:rPr lang="en-GB" dirty="0"/>
              <a:t>("sparkle.png") no-repeat fixed top left;</a:t>
            </a:r>
          </a:p>
          <a:p>
            <a:r>
              <a:rPr lang="en-GB" dirty="0"/>
              <a:t>             margin-left: 400px;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&lt;/style&gt;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FE648-2CB0-4201-8AD9-67CBC3608881}"/>
              </a:ext>
            </a:extLst>
          </p:cNvPr>
          <p:cNvSpPr txBox="1"/>
          <p:nvPr/>
        </p:nvSpPr>
        <p:spPr>
          <a:xfrm>
            <a:off x="9064534" y="2202890"/>
            <a:ext cx="2177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But you do have to remember the order</a:t>
            </a:r>
          </a:p>
        </p:txBody>
      </p:sp>
    </p:spTree>
    <p:extLst>
      <p:ext uri="{BB962C8B-B14F-4D97-AF65-F5344CB8AC3E}">
        <p14:creationId xmlns:p14="http://schemas.microsoft.com/office/powerpoint/2010/main" val="382655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already saw you can put borders on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740229" y="1558456"/>
            <a:ext cx="686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h1{</a:t>
            </a:r>
          </a:p>
          <a:p>
            <a:r>
              <a:rPr lang="da-DK" sz="2400" dirty="0"/>
              <a:t>            border-style: dashed dotted dashed dotted;</a:t>
            </a:r>
          </a:p>
          <a:p>
            <a:r>
              <a:rPr lang="da-DK" sz="2400" dirty="0"/>
              <a:t>        }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" t="14603" r="1723" b="50000"/>
          <a:stretch/>
        </p:blipFill>
        <p:spPr>
          <a:xfrm>
            <a:off x="402234" y="3161211"/>
            <a:ext cx="11387532" cy="28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4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use multiple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740229" y="1558456"/>
            <a:ext cx="8752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h1{</a:t>
            </a:r>
          </a:p>
          <a:p>
            <a:r>
              <a:rPr lang="da-DK" sz="2400" dirty="0"/>
              <a:t>            border-style: dashed dotted dashed dotted;</a:t>
            </a:r>
          </a:p>
          <a:p>
            <a:r>
              <a:rPr lang="da-DK" sz="2400" dirty="0"/>
              <a:t>            border-width: 5px 10px; /*horizontal then vertical */</a:t>
            </a:r>
          </a:p>
          <a:p>
            <a:r>
              <a:rPr lang="da-DK" sz="2400" dirty="0"/>
              <a:t>        }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35264"/>
          <a:stretch/>
        </p:blipFill>
        <p:spPr>
          <a:xfrm>
            <a:off x="262897" y="3429000"/>
            <a:ext cx="11387532" cy="26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many 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740229" y="1558456"/>
            <a:ext cx="8752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h1{</a:t>
            </a:r>
          </a:p>
          <a:p>
            <a:r>
              <a:rPr lang="da-DK" sz="2400" dirty="0"/>
              <a:t>            border-style: dashed dotted dashed dotted;</a:t>
            </a:r>
          </a:p>
          <a:p>
            <a:r>
              <a:rPr lang="da-DK" sz="2400" dirty="0"/>
              <a:t>            border-width: 5px 10px 8px 2px; /*top right bottom left */</a:t>
            </a:r>
          </a:p>
          <a:p>
            <a:r>
              <a:rPr lang="da-DK" sz="2400" dirty="0"/>
              <a:t>        }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7" r="1745" b="49963"/>
          <a:stretch/>
        </p:blipFill>
        <p:spPr>
          <a:xfrm>
            <a:off x="162750" y="3716323"/>
            <a:ext cx="11741250" cy="25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9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31" y="365125"/>
            <a:ext cx="11207931" cy="1193331"/>
          </a:xfrm>
        </p:spPr>
        <p:txBody>
          <a:bodyPr/>
          <a:lstStyle/>
          <a:p>
            <a:r>
              <a:rPr lang="en-GB" dirty="0"/>
              <a:t>In many ways. Just because you can doesn’t mean…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444139" y="1558456"/>
            <a:ext cx="11303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h1{</a:t>
            </a:r>
          </a:p>
          <a:p>
            <a:r>
              <a:rPr lang="da-DK" sz="2000" dirty="0"/>
              <a:t>            border-style: dashed dotted dashed dotted;</a:t>
            </a:r>
          </a:p>
          <a:p>
            <a:r>
              <a:rPr lang="da-DK" sz="2000" dirty="0"/>
              <a:t>            border-width: 5px 10px 8px 2px; /*top right bottom left */</a:t>
            </a:r>
          </a:p>
          <a:p>
            <a:r>
              <a:rPr lang="da-DK" sz="2000" dirty="0"/>
              <a:t>            border-color: red green #f0087f yellow; /* red top, green right, blue bottom and yellow left */</a:t>
            </a:r>
          </a:p>
          <a:p>
            <a:r>
              <a:rPr lang="da-DK" sz="2000"/>
              <a:t>}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 b="44267"/>
          <a:stretch/>
        </p:blipFill>
        <p:spPr>
          <a:xfrm>
            <a:off x="225375" y="3729885"/>
            <a:ext cx="11741250" cy="2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23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D3BE-034B-47CC-B5AB-C656DC88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4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ADA6-B025-4AD7-ABB4-34774F8B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CSS stand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43E79-D19E-477F-A766-194A0E7F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Someone already told us</a:t>
            </a:r>
          </a:p>
          <a:p>
            <a:pPr lvl="1"/>
            <a:r>
              <a:rPr lang="en-GB" dirty="0"/>
              <a:t>Cascading Style Sheets</a:t>
            </a:r>
          </a:p>
          <a:p>
            <a:r>
              <a:rPr lang="en-GB" dirty="0"/>
              <a:t>The are good as ways of keeping a consistent style over a whole website</a:t>
            </a:r>
          </a:p>
          <a:p>
            <a:pPr lvl="1"/>
            <a:r>
              <a:rPr lang="en-GB" dirty="0"/>
              <a:t>Rather than having to style each page individually</a:t>
            </a:r>
          </a:p>
          <a:p>
            <a:pPr lvl="1"/>
            <a:r>
              <a:rPr lang="en-GB" dirty="0"/>
              <a:t>They don’t stop you adding special things where needed on pages</a:t>
            </a:r>
          </a:p>
          <a:p>
            <a:pPr lvl="1"/>
            <a:r>
              <a:rPr lang="en-GB" dirty="0"/>
              <a:t>They just remove the work if you want the same basic style on each page</a:t>
            </a:r>
          </a:p>
          <a:p>
            <a:pPr lvl="2"/>
            <a:r>
              <a:rPr lang="en-GB" dirty="0"/>
              <a:t>From HTML 3 you could add styles like new fonts but it was hard work if you had a lot of pages</a:t>
            </a:r>
          </a:p>
        </p:txBody>
      </p:sp>
    </p:spTree>
    <p:extLst>
      <p:ext uri="{BB962C8B-B14F-4D97-AF65-F5344CB8AC3E}">
        <p14:creationId xmlns:p14="http://schemas.microsoft.com/office/powerpoint/2010/main" val="11276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A832-8509-4C12-B707-2FD2E311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already saw the syntax some time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C34C-5705-4C60-84C4-068FC4093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Basically you say the type of area or text or whatever then</a:t>
            </a:r>
          </a:p>
          <a:p>
            <a:pPr lvl="1"/>
            <a:r>
              <a:rPr lang="en-GB" dirty="0"/>
              <a:t>An opening {</a:t>
            </a:r>
          </a:p>
          <a:p>
            <a:pPr lvl="1"/>
            <a:r>
              <a:rPr lang="en-GB" dirty="0"/>
              <a:t>The property :value combination</a:t>
            </a:r>
          </a:p>
          <a:p>
            <a:pPr lvl="1"/>
            <a:r>
              <a:rPr lang="en-GB" dirty="0"/>
              <a:t>As a list (it could all be on one line if you want!)</a:t>
            </a:r>
          </a:p>
          <a:p>
            <a:pPr lvl="1"/>
            <a:r>
              <a:rPr lang="en-GB" dirty="0"/>
              <a:t>Each combination ends with a ;</a:t>
            </a:r>
          </a:p>
          <a:p>
            <a:pPr lvl="1"/>
            <a:r>
              <a:rPr lang="en-GB" dirty="0"/>
              <a:t>Then the }</a:t>
            </a:r>
          </a:p>
          <a:p>
            <a:r>
              <a:rPr lang="en-GB" dirty="0"/>
              <a:t>The type or area is called a selector in CSS speak</a:t>
            </a:r>
          </a:p>
          <a:p>
            <a:r>
              <a:rPr lang="en-GB" dirty="0"/>
              <a:t>There are simple ones like</a:t>
            </a:r>
          </a:p>
          <a:p>
            <a:pPr lvl="1"/>
            <a:r>
              <a:rPr lang="en-GB" dirty="0"/>
              <a:t>h3 and p that correspond to headers and paragraphs</a:t>
            </a:r>
          </a:p>
          <a:p>
            <a:r>
              <a:rPr lang="en-GB" dirty="0"/>
              <a:t>This can then be used to affect a specific element for a type using an index  </a:t>
            </a:r>
          </a:p>
        </p:txBody>
      </p:sp>
    </p:spTree>
    <p:extLst>
      <p:ext uri="{BB962C8B-B14F-4D97-AF65-F5344CB8AC3E}">
        <p14:creationId xmlns:p14="http://schemas.microsoft.com/office/powerpoint/2010/main" val="385443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48B8-94A2-423A-A214-4E938397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 Is the universal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C5D6-634D-440F-BDFC-75AC4287E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* {</a:t>
            </a:r>
          </a:p>
          <a:p>
            <a:pPr marL="0" indent="0">
              <a:buNone/>
            </a:pPr>
            <a:r>
              <a:rPr lang="en-GB" dirty="0"/>
              <a:t>  text-align: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color</a:t>
            </a:r>
            <a:r>
              <a:rPr lang="en-GB" dirty="0"/>
              <a:t>: magenta;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Will make everything centre aligned and magenta!</a:t>
            </a:r>
          </a:p>
        </p:txBody>
      </p:sp>
    </p:spTree>
    <p:extLst>
      <p:ext uri="{BB962C8B-B14F-4D97-AF65-F5344CB8AC3E}">
        <p14:creationId xmlns:p14="http://schemas.microsoft.com/office/powerpoint/2010/main" val="382176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CC6-C32A-4981-B4F9-6B45E19B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a certain set of selectors have the same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2F280-836A-49B2-8306-AD2A5E8F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example all of h2, h3 and h4 were to be white and centred then we group them</a:t>
            </a:r>
          </a:p>
          <a:p>
            <a:pPr marL="0" indent="0">
              <a:buNone/>
            </a:pPr>
            <a:r>
              <a:rPr lang="en-GB" dirty="0"/>
              <a:t>h1, h2, h3 {</a:t>
            </a:r>
          </a:p>
          <a:p>
            <a:pPr marL="0" indent="0">
              <a:buNone/>
            </a:pPr>
            <a:r>
              <a:rPr lang="en-GB" dirty="0"/>
              <a:t>	text-align 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color</a:t>
            </a:r>
            <a:r>
              <a:rPr lang="en-GB" dirty="0"/>
              <a:t> : white;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883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5968-9DC3-464B-8680-9325A31F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we put the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14EE-AD55-48FC-82E1-C97B1AF8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far its been internal – in the header</a:t>
            </a:r>
          </a:p>
          <a:p>
            <a:r>
              <a:rPr lang="en-GB" dirty="0"/>
              <a:t>We can also put styling in line</a:t>
            </a:r>
          </a:p>
          <a:p>
            <a:pPr lvl="1"/>
            <a:r>
              <a:rPr lang="en-GB" dirty="0"/>
              <a:t>In the tag itself</a:t>
            </a:r>
          </a:p>
          <a:p>
            <a:pPr lvl="1"/>
            <a:r>
              <a:rPr lang="en-GB" dirty="0"/>
              <a:t>For example</a:t>
            </a:r>
          </a:p>
          <a:p>
            <a:pPr lvl="1"/>
            <a:r>
              <a:rPr lang="en-GB" dirty="0"/>
              <a:t>If we add </a:t>
            </a:r>
          </a:p>
          <a:p>
            <a:pPr lvl="1"/>
            <a:r>
              <a:rPr lang="en-GB" dirty="0"/>
              <a:t>&lt;body style="background-</a:t>
            </a:r>
            <a:r>
              <a:rPr lang="en-GB" dirty="0" err="1"/>
              <a:t>color</a:t>
            </a:r>
            <a:r>
              <a:rPr lang="en-GB" dirty="0"/>
              <a:t>: black"&gt;</a:t>
            </a:r>
          </a:p>
          <a:p>
            <a:pPr lvl="1"/>
            <a:r>
              <a:rPr lang="en-GB" dirty="0"/>
              <a:t>The internal definition is overridden</a:t>
            </a:r>
          </a:p>
          <a:p>
            <a:pPr lvl="1"/>
            <a:r>
              <a:rPr lang="en-GB" dirty="0"/>
              <a:t>(The one in the header)</a:t>
            </a:r>
          </a:p>
        </p:txBody>
      </p:sp>
    </p:spTree>
    <p:extLst>
      <p:ext uri="{BB962C8B-B14F-4D97-AF65-F5344CB8AC3E}">
        <p14:creationId xmlns:p14="http://schemas.microsoft.com/office/powerpoint/2010/main" val="66628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9597-6FFB-4611-BD40-0FEBE495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could also put the style into a separate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439A3-B2CC-4B78-A76D-5A4B017F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to define it and link to it</a:t>
            </a:r>
          </a:p>
          <a:p>
            <a:r>
              <a:rPr lang="en-GB" dirty="0"/>
              <a:t>In visual studio we can add file and choose a style sheet</a:t>
            </a:r>
          </a:p>
          <a:p>
            <a:pPr lvl="1"/>
            <a:r>
              <a:rPr lang="en-GB" dirty="0"/>
              <a:t>Then add the link to it</a:t>
            </a:r>
          </a:p>
          <a:p>
            <a:r>
              <a:rPr lang="en-GB" dirty="0"/>
              <a:t>Internal styles will overwrite it</a:t>
            </a:r>
          </a:p>
          <a:p>
            <a:r>
              <a:rPr lang="en-GB" dirty="0"/>
              <a:t>And inline styles will overwrite this</a:t>
            </a:r>
          </a:p>
          <a:p>
            <a:r>
              <a:rPr lang="en-GB" dirty="0"/>
              <a:t>But just now I have only got style</a:t>
            </a:r>
          </a:p>
          <a:p>
            <a:pPr lvl="1"/>
            <a:r>
              <a:rPr lang="en-GB" dirty="0"/>
              <a:t>Defined in SimpleStyle.css</a:t>
            </a:r>
          </a:p>
        </p:txBody>
      </p:sp>
    </p:spTree>
    <p:extLst>
      <p:ext uri="{BB962C8B-B14F-4D97-AF65-F5344CB8AC3E}">
        <p14:creationId xmlns:p14="http://schemas.microsoft.com/office/powerpoint/2010/main" val="99177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1316</Words>
  <Application>Microsoft Office PowerPoint</Application>
  <PresentationFormat>Widescreen</PresentationFormat>
  <Paragraphs>195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More Style With HTML</vt:lpstr>
      <vt:lpstr>We already started doing this</vt:lpstr>
      <vt:lpstr>So here is roughly what we did</vt:lpstr>
      <vt:lpstr>What does CSS stand for</vt:lpstr>
      <vt:lpstr>We already saw the syntax some time ago</vt:lpstr>
      <vt:lpstr>* Is the universal selector</vt:lpstr>
      <vt:lpstr>If a certain set of selectors have the same attributes</vt:lpstr>
      <vt:lpstr>Where do we put the CSS</vt:lpstr>
      <vt:lpstr>We could also put the style into a separate sheet</vt:lpstr>
      <vt:lpstr>Just copied the internal one</vt:lpstr>
      <vt:lpstr>So here I am</vt:lpstr>
      <vt:lpstr>Now I am going to push my development</vt:lpstr>
      <vt:lpstr>Add comments</vt:lpstr>
      <vt:lpstr>Colouring</vt:lpstr>
      <vt:lpstr>Up to now we have seen background colour</vt:lpstr>
      <vt:lpstr>I used a new branch for this</vt:lpstr>
      <vt:lpstr>Is this one any better?</vt:lpstr>
      <vt:lpstr>Or maybe this</vt:lpstr>
      <vt:lpstr>Some (many) backgrounds are only meant as headers</vt:lpstr>
      <vt:lpstr>If we just use it as a background we get</vt:lpstr>
      <vt:lpstr>The image repeats horizontally but also vertically</vt:lpstr>
      <vt:lpstr>Similarly</vt:lpstr>
      <vt:lpstr>Produces </vt:lpstr>
      <vt:lpstr>Adding background-repeat: repeat-y; Produces </vt:lpstr>
      <vt:lpstr>And background-repeat: no-repeat; Produces </vt:lpstr>
      <vt:lpstr>Of course we could do the same</vt:lpstr>
      <vt:lpstr>Let us make a more fun image for the background</vt:lpstr>
      <vt:lpstr>As it is the picture does not scroll when I scroll down</vt:lpstr>
      <vt:lpstr>Let us make a more fun image for the background</vt:lpstr>
      <vt:lpstr>So now it follows the scroll bar down</vt:lpstr>
      <vt:lpstr>Video proof</vt:lpstr>
      <vt:lpstr>We can also do the same on the left</vt:lpstr>
      <vt:lpstr>Non scrolling left image</vt:lpstr>
      <vt:lpstr>We can do this with the background shorthand</vt:lpstr>
      <vt:lpstr>We already saw you can put borders on elements</vt:lpstr>
      <vt:lpstr>We can use multiple elements</vt:lpstr>
      <vt:lpstr>In many ways</vt:lpstr>
      <vt:lpstr>In many ways. Just because you can doesn’t mean…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Style With HTML</dc:title>
  <dc:creator>Peter Blanchfield</dc:creator>
  <cp:lastModifiedBy>Peter Blanchfield</cp:lastModifiedBy>
  <cp:revision>14</cp:revision>
  <dcterms:created xsi:type="dcterms:W3CDTF">2021-11-18T14:23:26Z</dcterms:created>
  <dcterms:modified xsi:type="dcterms:W3CDTF">2021-11-20T17:05:55Z</dcterms:modified>
</cp:coreProperties>
</file>